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4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2" Type="http://schemas.openxmlformats.org/officeDocument/2006/relationships/slide" Target="slides/slide8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g68faf1956_0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" name="Google Shape;32;g68faf1956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68faf1956_059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g68faf1956_0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68faf1956_05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68faf1956_0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68faf1956_0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68faf1956_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68faf1956_07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68faf1956_0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68faf1956_06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68faf1956_0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68faf1956_071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68faf1956_0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68faf1956_01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68faf1956_0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685800" y="1583342"/>
            <a:ext cx="7772400" cy="1159856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685800" y="2840054"/>
            <a:ext cx="7772400" cy="7847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556791" y="4749851"/>
            <a:ext cx="548700" cy="393525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" type="body"/>
          </p:nvPr>
        </p:nvSpPr>
        <p:spPr>
          <a:xfrm>
            <a:off x="457200" y="1200150"/>
            <a:ext cx="8229600" cy="3725681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556791" y="4749851"/>
            <a:ext cx="548700" cy="393525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457200" y="1200150"/>
            <a:ext cx="3994526" cy="3725681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2" type="body"/>
          </p:nvPr>
        </p:nvSpPr>
        <p:spPr>
          <a:xfrm>
            <a:off x="4692274" y="1200150"/>
            <a:ext cx="3994526" cy="3725681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556791" y="4749851"/>
            <a:ext cx="548700" cy="393525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556791" y="4749851"/>
            <a:ext cx="548700" cy="393525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idx="1" type="body"/>
          </p:nvPr>
        </p:nvSpPr>
        <p:spPr>
          <a:xfrm>
            <a:off x="457200" y="4406309"/>
            <a:ext cx="8229600" cy="51952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1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556791" y="4749851"/>
            <a:ext cx="548700" cy="393525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idx="12" type="sldNum"/>
          </p:nvPr>
        </p:nvSpPr>
        <p:spPr>
          <a:xfrm>
            <a:off x="8556791" y="4749851"/>
            <a:ext cx="548700" cy="393525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200150"/>
            <a:ext cx="8229600" cy="372568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Char char="●"/>
              <a:defRPr sz="3000">
                <a:solidFill>
                  <a:schemeClr val="dk1"/>
                </a:solidFill>
              </a:defRPr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 sz="2400">
                <a:solidFill>
                  <a:schemeClr val="dk1"/>
                </a:solidFill>
              </a:defRPr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■"/>
              <a:defRPr sz="2400">
                <a:solidFill>
                  <a:schemeClr val="dk1"/>
                </a:solidFill>
              </a:defRPr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1800">
                <a:solidFill>
                  <a:schemeClr val="dk1"/>
                </a:solidFill>
              </a:defRPr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 sz="1800">
                <a:solidFill>
                  <a:schemeClr val="dk1"/>
                </a:solidFill>
              </a:defRPr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 sz="1800">
                <a:solidFill>
                  <a:schemeClr val="dk1"/>
                </a:solidFill>
              </a:defRPr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1800">
                <a:solidFill>
                  <a:schemeClr val="dk1"/>
                </a:solidFill>
              </a:defRPr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 sz="1800">
                <a:solidFill>
                  <a:schemeClr val="dk1"/>
                </a:solidFill>
              </a:defRPr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 sz="1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56791" y="4749851"/>
            <a:ext cx="548700" cy="393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300">
                <a:solidFill>
                  <a:schemeClr val="dk1"/>
                </a:solidFill>
              </a:defRPr>
            </a:lvl1pPr>
            <a:lvl2pPr lvl="1" algn="r">
              <a:buNone/>
              <a:defRPr sz="1300">
                <a:solidFill>
                  <a:schemeClr val="dk1"/>
                </a:solidFill>
              </a:defRPr>
            </a:lvl2pPr>
            <a:lvl3pPr lvl="2" algn="r">
              <a:buNone/>
              <a:defRPr sz="1300">
                <a:solidFill>
                  <a:schemeClr val="dk1"/>
                </a:solidFill>
              </a:defRPr>
            </a:lvl3pPr>
            <a:lvl4pPr lvl="3" algn="r">
              <a:buNone/>
              <a:defRPr sz="1300">
                <a:solidFill>
                  <a:schemeClr val="dk1"/>
                </a:solidFill>
              </a:defRPr>
            </a:lvl4pPr>
            <a:lvl5pPr lvl="4" algn="r">
              <a:buNone/>
              <a:defRPr sz="1300">
                <a:solidFill>
                  <a:schemeClr val="dk1"/>
                </a:solidFill>
              </a:defRPr>
            </a:lvl5pPr>
            <a:lvl6pPr lvl="5" algn="r">
              <a:buNone/>
              <a:defRPr sz="1300">
                <a:solidFill>
                  <a:schemeClr val="dk1"/>
                </a:solidFill>
              </a:defRPr>
            </a:lvl6pPr>
            <a:lvl7pPr lvl="6" algn="r">
              <a:buNone/>
              <a:defRPr sz="1300">
                <a:solidFill>
                  <a:schemeClr val="dk1"/>
                </a:solidFill>
              </a:defRPr>
            </a:lvl7pPr>
            <a:lvl8pPr lvl="7" algn="r">
              <a:buNone/>
              <a:defRPr sz="1300">
                <a:solidFill>
                  <a:schemeClr val="dk1"/>
                </a:solidFill>
              </a:defRPr>
            </a:lvl8pPr>
            <a:lvl9pPr lvl="8" algn="r">
              <a:buNone/>
              <a:defRPr sz="1300"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Корпоративная почта. Зачем?</a:t>
            </a:r>
            <a:endParaRPr/>
          </a:p>
        </p:txBody>
      </p:sp>
      <p:sp>
        <p:nvSpPr>
          <p:cNvPr id="35" name="Google Shape;35;p8"/>
          <p:cNvSpPr txBox="1"/>
          <p:nvPr>
            <p:ph idx="1" type="body"/>
          </p:nvPr>
        </p:nvSpPr>
        <p:spPr>
          <a:xfrm>
            <a:off x="234425" y="1833475"/>
            <a:ext cx="8229600" cy="69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Солидность 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8"/>
          <p:cNvSpPr txBox="1"/>
          <p:nvPr/>
        </p:nvSpPr>
        <p:spPr>
          <a:xfrm>
            <a:off x="2423400" y="1100325"/>
            <a:ext cx="4297200" cy="6381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FFFF"/>
                </a:solidFill>
              </a:rPr>
              <a:t>ИОФамилия@litsey2.ru</a:t>
            </a:r>
            <a:endParaRPr sz="3000">
              <a:solidFill>
                <a:srgbClr val="FFFFFF"/>
              </a:solidFill>
            </a:endParaRPr>
          </a:p>
        </p:txBody>
      </p:sp>
      <p:sp>
        <p:nvSpPr>
          <p:cNvPr id="37" name="Google Shape;37;p8"/>
          <p:cNvSpPr txBox="1"/>
          <p:nvPr/>
        </p:nvSpPr>
        <p:spPr>
          <a:xfrm>
            <a:off x="4988275" y="4546675"/>
            <a:ext cx="3000000" cy="39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Призеры олимпиад</a:t>
            </a:r>
            <a:endParaRPr/>
          </a:p>
        </p:txBody>
      </p:sp>
      <p:sp>
        <p:nvSpPr>
          <p:cNvPr id="38" name="Google Shape;38;p8"/>
          <p:cNvSpPr txBox="1"/>
          <p:nvPr/>
        </p:nvSpPr>
        <p:spPr>
          <a:xfrm>
            <a:off x="4988275" y="3937075"/>
            <a:ext cx="3000000" cy="39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Призеры олимпиад</a:t>
            </a:r>
            <a:endParaRPr/>
          </a:p>
        </p:txBody>
      </p:sp>
      <p:sp>
        <p:nvSpPr>
          <p:cNvPr id="39" name="Google Shape;39;p8"/>
          <p:cNvSpPr txBox="1"/>
          <p:nvPr/>
        </p:nvSpPr>
        <p:spPr>
          <a:xfrm>
            <a:off x="4605750" y="4306300"/>
            <a:ext cx="713700" cy="3402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или?</a:t>
            </a:r>
            <a:endParaRPr sz="1800">
              <a:solidFill>
                <a:srgbClr val="FFFFFF"/>
              </a:solidFill>
            </a:endParaRPr>
          </a:p>
        </p:txBody>
      </p:sp>
      <p:grpSp>
        <p:nvGrpSpPr>
          <p:cNvPr id="40" name="Google Shape;40;p8"/>
          <p:cNvGrpSpPr/>
          <p:nvPr/>
        </p:nvGrpSpPr>
        <p:grpSpPr>
          <a:xfrm>
            <a:off x="5715875" y="1122125"/>
            <a:ext cx="5615748" cy="2220176"/>
            <a:chOff x="5715875" y="1122125"/>
            <a:chExt cx="5615748" cy="2220176"/>
          </a:xfrm>
        </p:grpSpPr>
        <p:grpSp>
          <p:nvGrpSpPr>
            <p:cNvPr id="41" name="Google Shape;41;p8"/>
            <p:cNvGrpSpPr/>
            <p:nvPr/>
          </p:nvGrpSpPr>
          <p:grpSpPr>
            <a:xfrm>
              <a:off x="5715875" y="1122125"/>
              <a:ext cx="5615748" cy="2220176"/>
              <a:chOff x="3528250" y="2923325"/>
              <a:chExt cx="5615748" cy="2220176"/>
            </a:xfrm>
          </p:grpSpPr>
          <p:pic>
            <p:nvPicPr>
              <p:cNvPr id="42" name="Google Shape;42;p8"/>
              <p:cNvPicPr preferRelativeResize="0"/>
              <p:nvPr/>
            </p:nvPicPr>
            <p:blipFill rotWithShape="1">
              <a:blip r:embed="rId3">
                <a:alphaModFix/>
              </a:blip>
              <a:srcRect b="43648" l="35726" r="21026" t="24328"/>
              <a:stretch/>
            </p:blipFill>
            <p:spPr>
              <a:xfrm>
                <a:off x="3528250" y="2923325"/>
                <a:ext cx="5615748" cy="2220176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3" name="Google Shape;43;p8"/>
              <p:cNvSpPr/>
              <p:nvPr/>
            </p:nvSpPr>
            <p:spPr>
              <a:xfrm>
                <a:off x="5032825" y="4173400"/>
                <a:ext cx="1224000" cy="318900"/>
              </a:xfrm>
              <a:prstGeom prst="rect">
                <a:avLst/>
              </a:prstGeom>
              <a:noFill/>
              <a:ln cap="flat" cmpd="sng" w="19050">
                <a:solidFill>
                  <a:srgbClr val="CC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4" name="Google Shape;44;p8"/>
            <p:cNvSpPr txBox="1"/>
            <p:nvPr/>
          </p:nvSpPr>
          <p:spPr>
            <a:xfrm>
              <a:off x="5757450" y="2719350"/>
              <a:ext cx="3264000" cy="4779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/>
                <a:t>Ildar.Muhametov@tatar.ru</a:t>
              </a:r>
              <a:endParaRPr sz="1800"/>
            </a:p>
          </p:txBody>
        </p:sp>
      </p:grpSp>
      <p:sp>
        <p:nvSpPr>
          <p:cNvPr id="45" name="Google Shape;45;p8"/>
          <p:cNvSpPr txBox="1"/>
          <p:nvPr/>
        </p:nvSpPr>
        <p:spPr>
          <a:xfrm>
            <a:off x="2810000" y="4562875"/>
            <a:ext cx="3000000" cy="3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RRGalimov@litsey2.ru</a:t>
            </a:r>
            <a:endParaRPr/>
          </a:p>
        </p:txBody>
      </p:sp>
      <p:sp>
        <p:nvSpPr>
          <p:cNvPr id="46" name="Google Shape;46;p8"/>
          <p:cNvSpPr txBox="1"/>
          <p:nvPr/>
        </p:nvSpPr>
        <p:spPr>
          <a:xfrm>
            <a:off x="2809975" y="3937075"/>
            <a:ext cx="2691600" cy="39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nevalyashka.li2@bk.ru</a:t>
            </a:r>
            <a:endParaRPr/>
          </a:p>
        </p:txBody>
      </p:sp>
      <p:grpSp>
        <p:nvGrpSpPr>
          <p:cNvPr id="47" name="Google Shape;47;p8"/>
          <p:cNvGrpSpPr/>
          <p:nvPr/>
        </p:nvGrpSpPr>
        <p:grpSpPr>
          <a:xfrm>
            <a:off x="25" y="1376275"/>
            <a:ext cx="9143999" cy="3567625"/>
            <a:chOff x="25" y="1833475"/>
            <a:chExt cx="9143999" cy="3567625"/>
          </a:xfrm>
        </p:grpSpPr>
        <p:pic>
          <p:nvPicPr>
            <p:cNvPr id="48" name="Google Shape;48;p8"/>
            <p:cNvPicPr preferRelativeResize="0"/>
            <p:nvPr/>
          </p:nvPicPr>
          <p:blipFill rotWithShape="1">
            <a:blip r:embed="rId4">
              <a:alphaModFix/>
            </a:blip>
            <a:srcRect b="19134" l="0" r="0" t="13155"/>
            <a:stretch/>
          </p:blipFill>
          <p:spPr>
            <a:xfrm>
              <a:off x="25" y="1833475"/>
              <a:ext cx="9143999" cy="33229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" name="Google Shape;49;p8"/>
            <p:cNvSpPr/>
            <p:nvPr/>
          </p:nvSpPr>
          <p:spPr>
            <a:xfrm>
              <a:off x="2890775" y="4472900"/>
              <a:ext cx="5286600" cy="928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0" name="Google Shape;50;p8"/>
          <p:cNvSpPr txBox="1"/>
          <p:nvPr/>
        </p:nvSpPr>
        <p:spPr>
          <a:xfrm>
            <a:off x="13025" y="970100"/>
            <a:ext cx="9173700" cy="3973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Солидность</a:t>
            </a:r>
            <a:endParaRPr sz="2400"/>
          </a:p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Продвижение бренда</a:t>
            </a:r>
            <a:endParaRPr sz="2400"/>
          </a:p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Организованность</a:t>
            </a:r>
            <a:endParaRPr sz="24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Google Apps</a:t>
            </a:r>
            <a:endParaRPr/>
          </a:p>
        </p:txBody>
      </p:sp>
      <p:pic>
        <p:nvPicPr>
          <p:cNvPr id="56" name="Google Shape;56;p9"/>
          <p:cNvPicPr preferRelativeResize="0"/>
          <p:nvPr/>
        </p:nvPicPr>
        <p:blipFill rotWithShape="1">
          <a:blip r:embed="rId3">
            <a:alphaModFix/>
          </a:blip>
          <a:srcRect b="6558" l="14655" r="15458" t="17268"/>
          <a:stretch/>
        </p:blipFill>
        <p:spPr>
          <a:xfrm>
            <a:off x="1116750" y="1025925"/>
            <a:ext cx="6910512" cy="408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0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Почта</a:t>
            </a:r>
            <a:endParaRPr/>
          </a:p>
        </p:txBody>
      </p:sp>
      <p:sp>
        <p:nvSpPr>
          <p:cNvPr id="62" name="Google Shape;62;p10"/>
          <p:cNvSpPr txBox="1"/>
          <p:nvPr>
            <p:ph idx="1" type="body"/>
          </p:nvPr>
        </p:nvSpPr>
        <p:spPr>
          <a:xfrm>
            <a:off x="457200" y="1200150"/>
            <a:ext cx="82296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19100" lvl="0" marL="457200" rtl="0" algn="l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Интеграция: все письма в одном месте</a:t>
            </a:r>
            <a:endParaRPr/>
          </a:p>
          <a:p>
            <a:pPr indent="-4191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Адресная книга: адреса всех сотрудников</a:t>
            </a:r>
            <a:endParaRPr/>
          </a:p>
          <a:p>
            <a:pPr indent="-4191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Ярлыки и папки: организация входящих</a:t>
            </a:r>
            <a:endParaRPr/>
          </a:p>
          <a:p>
            <a:pPr indent="-4191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Чат Hangout: оперативное обсуждение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Календарь</a:t>
            </a:r>
            <a:endParaRPr/>
          </a:p>
        </p:txBody>
      </p:sp>
      <p:sp>
        <p:nvSpPr>
          <p:cNvPr id="68" name="Google Shape;68;p11"/>
          <p:cNvSpPr txBox="1"/>
          <p:nvPr>
            <p:ph idx="1" type="body"/>
          </p:nvPr>
        </p:nvSpPr>
        <p:spPr>
          <a:xfrm>
            <a:off x="457200" y="1200150"/>
            <a:ext cx="82296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191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Академический календарь</a:t>
            </a:r>
            <a:endParaRPr/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Расписание уроков</a:t>
            </a:r>
            <a:endParaRPr/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Распорядок дня</a:t>
            </a:r>
            <a:endParaRPr/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Назначение встреч</a:t>
            </a:r>
            <a:endParaRPr/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Мероприятия: родительское собрание</a:t>
            </a:r>
            <a:endParaRPr/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Личный календарь: планирование своей работы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Календарь</a:t>
            </a:r>
            <a:endParaRPr/>
          </a:p>
        </p:txBody>
      </p:sp>
      <p:sp>
        <p:nvSpPr>
          <p:cNvPr id="74" name="Google Shape;74;p12"/>
          <p:cNvSpPr txBox="1"/>
          <p:nvPr>
            <p:ph idx="1" type="body"/>
          </p:nvPr>
        </p:nvSpPr>
        <p:spPr>
          <a:xfrm>
            <a:off x="457200" y="1200150"/>
            <a:ext cx="82296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191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Хороший способ не забыть о днях рождениях коллег и учеников</a:t>
            </a:r>
            <a:endParaRPr/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Отслеживание сроков подготовки на мероприятия, конкурсы и гранты</a:t>
            </a:r>
            <a:endParaRPr/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Подписка на календари коллег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Группы</a:t>
            </a:r>
            <a:endParaRPr/>
          </a:p>
        </p:txBody>
      </p:sp>
      <p:sp>
        <p:nvSpPr>
          <p:cNvPr id="80" name="Google Shape;80;p13"/>
          <p:cNvSpPr txBox="1"/>
          <p:nvPr>
            <p:ph idx="1" type="body"/>
          </p:nvPr>
        </p:nvSpPr>
        <p:spPr>
          <a:xfrm>
            <a:off x="457200" y="1200150"/>
            <a:ext cx="82296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19100" lvl="0" marL="457200" rtl="0" algn="l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Группы по роду занятий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/>
              <a:t>Учителя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/>
              <a:t>Классные руководители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/>
              <a:t>Воспитатели</a:t>
            </a:r>
            <a:endParaRPr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Группа для каждого МО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/>
              <a:t>Накопление методической информации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/>
              <a:t>Обсуждение вопросов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/>
              <a:t>Назначение совместных мероприятий (+Календарь)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/>
              <a:t>Обмен файлами (+Диск)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4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Classroom</a:t>
            </a:r>
            <a:endParaRPr/>
          </a:p>
        </p:txBody>
      </p:sp>
      <p:sp>
        <p:nvSpPr>
          <p:cNvPr id="86" name="Google Shape;86;p14"/>
          <p:cNvSpPr txBox="1"/>
          <p:nvPr>
            <p:ph idx="1" type="body"/>
          </p:nvPr>
        </p:nvSpPr>
        <p:spPr>
          <a:xfrm>
            <a:off x="457200" y="1200150"/>
            <a:ext cx="82296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19100" lvl="0" marL="457200" rtl="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Мгновенное оповещение всего класса</a:t>
            </a:r>
            <a:endParaRPr/>
          </a:p>
          <a:p>
            <a:pPr indent="-419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Легкий способ поделиться материалами с учениками</a:t>
            </a:r>
            <a:endParaRPr/>
          </a:p>
          <a:p>
            <a:pPr indent="-419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Эффективный способ упорядочить сдачу домашнего задания в электронном виде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Как это облегчит мою работу?</a:t>
            </a:r>
            <a:endParaRPr/>
          </a:p>
        </p:txBody>
      </p:sp>
      <p:sp>
        <p:nvSpPr>
          <p:cNvPr id="92" name="Google Shape;92;p15"/>
          <p:cNvSpPr txBox="1"/>
          <p:nvPr>
            <p:ph idx="1" type="body"/>
          </p:nvPr>
        </p:nvSpPr>
        <p:spPr>
          <a:xfrm>
            <a:off x="457200" y="1200150"/>
            <a:ext cx="82296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Работы конечно же меньше не станет, но эффективность увеличиться!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